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Google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GoogleSans-bold.fntdata"/><Relationship Id="rId63" Type="http://schemas.openxmlformats.org/officeDocument/2006/relationships/font" Target="fonts/GoogleSans-regular.fntdata"/><Relationship Id="rId22" Type="http://schemas.openxmlformats.org/officeDocument/2006/relationships/slide" Target="slides/slide17.xml"/><Relationship Id="rId66" Type="http://schemas.openxmlformats.org/officeDocument/2006/relationships/font" Target="fonts/Google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Google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ce73562ed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ce73562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ce73562ed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5b2f9d51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55b2f9d5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055b2f9d51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55b2f9d51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55b2f9d5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055b2f9d51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5b2f9d51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5b2f9d5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Filter size = 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size = 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map size = k-n+1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Unless we add padding to the input</a:t>
            </a:r>
            <a:endParaRPr/>
          </a:p>
        </p:txBody>
      </p:sp>
      <p:sp>
        <p:nvSpPr>
          <p:cNvPr id="130" name="Google Shape;130;g1055b2f9d51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55b2f9d51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55b2f9d5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055b2f9d51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762bce61f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762bce61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filter parameters (and bias)</a:t>
            </a:r>
            <a:endParaRPr/>
          </a:p>
        </p:txBody>
      </p:sp>
      <p:sp>
        <p:nvSpPr>
          <p:cNvPr id="150" name="Google Shape;150;g10762bce61f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55b2f9d51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55b2f9d5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055b2f9d51_0_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55b2f9d51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55b2f9d5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055b2f9d51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55b2f9d51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55b2f9d5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055b2f9d51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55b2f9d51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55b2f9d5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055b2f9d51_0_1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55b2f9d51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55b2f9d5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055b2f9d51_0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66bc331bc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66bc331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parameters?</a:t>
            </a:r>
            <a:endParaRPr/>
          </a:p>
        </p:txBody>
      </p:sp>
      <p:sp>
        <p:nvSpPr>
          <p:cNvPr id="57" name="Google Shape;57;g1066bc331bc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55b2f9d51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055b2f9d5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 [True/False] A convolutional filter is applied in exactly one location in an input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A: False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55b2f9d51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55b2f9d5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055b2f9d51_0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55b2f9d51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55b2f9d5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055b2f9d51_0_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762bce61f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762bce61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0762bce61f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55b2f9d51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55b2f9d5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055b2f9d51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762bce61f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762bce6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0762bce61f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5b2f9d51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55b2f9d5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padding = ‘valid’ : no padding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padding = ‘same’: make the output dimension match the input dimension</a:t>
            </a:r>
            <a:endParaRPr/>
          </a:p>
        </p:txBody>
      </p:sp>
      <p:sp>
        <p:nvSpPr>
          <p:cNvPr id="252" name="Google Shape;252;g1055b2f9d51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55b2f9d51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55b2f9d5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055b2f9d51_0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5b2f9d51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55b2f9d5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((5 x 5) + 1) x 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((3 x 3 x 16) + 1) x 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(400 + 1) x 10</a:t>
            </a:r>
            <a:endParaRPr/>
          </a:p>
        </p:txBody>
      </p:sp>
      <p:sp>
        <p:nvSpPr>
          <p:cNvPr id="268" name="Google Shape;268;g1055b2f9d51_0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55b2f9d51_0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55b2f9d51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055b2f9d51_0_3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55b2f9d51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55b2f9d5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loss &amp; accuracy</a:t>
            </a:r>
            <a:endParaRPr/>
          </a:p>
        </p:txBody>
      </p:sp>
      <p:sp>
        <p:nvSpPr>
          <p:cNvPr id="65" name="Google Shape;65;g1055b2f9d51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55b2f9d51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055b2f9d5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 [True/False] Max-pooling with stride 2 applied to an input </a:t>
            </a:r>
            <a:r>
              <a:rPr lang="en-US"/>
              <a:t>with</a:t>
            </a:r>
            <a:r>
              <a:rPr lang="en-US"/>
              <a:t> shape (32, 32, 8) would produce an output with shape (16, 16, 4).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A: False; correct shape: (16, 16, 8)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55b2f9d51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55b2f9d5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055b2f9d51_0_2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55b2f9d51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55b2f9d5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055b2f9d51_0_2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55b2f9d51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55b2f9d5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055b2f9d51_0_2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55b2f9d51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55b2f9d5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055b2f9d51_0_2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55b2f9d51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55b2f9d51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055b2f9d51_0_2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55b2f9d51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055b2f9d5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 [True/False] A CNN typically involves more operations than it has parameters because each filter is applied many times.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A: True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55b2f9d51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55b2f9d51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055b2f9d51_0_3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55b2f9d51_0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55b2f9d51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055b2f9d51_0_3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55b2f9d51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55b2f9d51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wordnet</a:t>
            </a:r>
            <a:endParaRPr/>
          </a:p>
        </p:txBody>
      </p:sp>
      <p:sp>
        <p:nvSpPr>
          <p:cNvPr id="346" name="Google Shape;346;g1055b2f9d51_0_3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55b2f9d5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55b2f9d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model.predict(image) -&gt; vector of probs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model.predict(image)[7]</a:t>
            </a:r>
            <a:endParaRPr/>
          </a:p>
        </p:txBody>
      </p:sp>
      <p:sp>
        <p:nvSpPr>
          <p:cNvPr id="72" name="Google Shape;72;g1055b2f9d5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55b2f9d51_0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55b2f9d51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055b2f9d51_0_3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55b2f9d51_0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55b2f9d51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055b2f9d51_0_3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55b2f9d51_0_3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55b2f9d5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055b2f9d51_0_3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55b2f9d51_0_4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55b2f9d5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055b2f9d51_0_4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55b2f9d51_0_4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55b2f9d5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055b2f9d51_0_4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55b2f9d51_0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55b2f9d5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055b2f9d51_0_4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55b2f9d51_0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55b2f9d51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 of big data arrives</a:t>
            </a:r>
            <a:endParaRPr/>
          </a:p>
        </p:txBody>
      </p:sp>
      <p:sp>
        <p:nvSpPr>
          <p:cNvPr id="403" name="Google Shape;403;g1055b2f9d51_0_4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55b2f9d51_0_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55b2f9d5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 [True/False] ImageNet annotations are guaranteed to be 100% </a:t>
            </a:r>
            <a:r>
              <a:rPr lang="en-US"/>
              <a:t>correct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A: False</a:t>
            </a:r>
            <a:endParaRPr/>
          </a:p>
        </p:txBody>
      </p:sp>
      <p:sp>
        <p:nvSpPr>
          <p:cNvPr id="411" name="Google Shape;411;g1055b2f9d51_0_3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55b2f9d51_0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55b2f9d51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055b2f9d51_0_4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55b2f9d51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55b2f9d5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055b2f9d51_0_4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55b2f9d5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55b2f9d5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flatten initially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Conv2D &amp; MaxPooling2D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Softmax layer is the same as before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055b2f9d51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55b2f9d51_0_4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55b2f9d51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055b2f9d51_0_4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55b2f9d51_0_4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55b2f9d5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055b2f9d51_0_4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55b2f9d51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55b2f9d5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055b2f9d51_0_4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55b2f9d51_0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55b2f9d51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 [True/False] The data augmentation strategy is to simply duplicate the training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A: False</a:t>
            </a:r>
            <a:endParaRPr/>
          </a:p>
        </p:txBody>
      </p:sp>
      <p:sp>
        <p:nvSpPr>
          <p:cNvPr id="453" name="Google Shape;453;g1055b2f9d51_0_4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55b2f9d51_0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55b2f9d5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055b2f9d51_0_2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55b2f9d51_0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55b2f9d5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055b2f9d51_0_3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55b2f9d51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55b2f9d5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055b2f9d51_0_3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55b2f9d51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1055b2f9d5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 [True/False] It would be impossible to apply a Conv-2D operator to 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A: False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55b2f9d51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55b2f9d5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shapes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~20x fewer params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better loss &amp; accuracy</a:t>
            </a:r>
            <a:endParaRPr/>
          </a:p>
        </p:txBody>
      </p:sp>
      <p:sp>
        <p:nvSpPr>
          <p:cNvPr id="88" name="Google Shape;88;g1055b2f9d51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55b2f9d51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55b2f9d5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055b2f9d51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5b2f9d51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5b2f9d5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055b2f9d51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f75531654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df7553165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 [True/False] Position Invariance refers to the fact that an object in different orientations remains the same object.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A: True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685800" y="211455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57200" y="227175"/>
            <a:ext cx="82296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457200" y="837009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/>
            </a:lvl2pPr>
            <a:lvl3pPr indent="-3810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55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4pPr>
            <a:lvl5pPr indent="-355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5" name="Google Shape;25;p5"/>
          <p:cNvCxnSpPr/>
          <p:nvPr/>
        </p:nvCxnSpPr>
        <p:spPr>
          <a:xfrm>
            <a:off x="722313" y="266819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/>
        </p:nvSpPr>
        <p:spPr>
          <a:xfrm>
            <a:off x="722313" y="2668190"/>
            <a:ext cx="777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34" name="Google Shape;34;p7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38" name="Google Shape;38;p8"/>
          <p:cNvCxnSpPr/>
          <p:nvPr/>
        </p:nvCxnSpPr>
        <p:spPr>
          <a:xfrm>
            <a:off x="722313" y="3305175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57200" y="177998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9"/>
          <p:cNvSpPr txBox="1"/>
          <p:nvPr>
            <p:ph idx="4" type="body"/>
          </p:nvPr>
        </p:nvSpPr>
        <p:spPr>
          <a:xfrm>
            <a:off x="4645025" y="177998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cxnSp>
        <p:nvCxnSpPr>
          <p:cNvPr id="45" name="Google Shape;45;p9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0" y="0"/>
            <a:ext cx="9144000" cy="2742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0" y="5084949"/>
            <a:ext cx="9144000" cy="687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owardsdatascience.com/a-comprehensive-guide-to-convolutional-neural-networks-the-eli5-way-3bd2b1164a53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gif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owardsdatascience.com/a-comprehensive-guide-to-convolutional-neural-networks-the-eli5-way-3bd2b1164a53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rstudio-conf-2020.github.io/dl-keras-tf/04-computer-vision-cnns.html#1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hyperlink" Target="https://rstudio-conf-2020.github.io/dl-keras-tf/04-computer-vision-cnns.html#18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5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5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gif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Relationship Id="rId4" Type="http://schemas.openxmlformats.org/officeDocument/2006/relationships/hyperlink" Target="https://paperswithcode.com/sota/image-classification-on-imagene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hyperlink" Target="https://proceedings.neurips.cc/paper/2012/file/c399862d3b9d6b76c8436e924a68c45b-Paper.pdf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 Invariance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Filters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25" y="1389700"/>
            <a:ext cx="5690350" cy="346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-US"/>
              <a:t>]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875" y="1411975"/>
            <a:ext cx="2725351" cy="31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2312" y="1985462"/>
            <a:ext cx="1641025" cy="26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13" y="1880850"/>
            <a:ext cx="1699495" cy="268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2"/>
          <p:cNvCxnSpPr>
            <a:stCxn id="136" idx="0"/>
          </p:cNvCxnSpPr>
          <p:nvPr/>
        </p:nvCxnSpPr>
        <p:spPr>
          <a:xfrm rot="-5400000">
            <a:off x="2125360" y="1050150"/>
            <a:ext cx="176100" cy="1485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2"/>
          <p:cNvCxnSpPr>
            <a:endCxn id="135" idx="0"/>
          </p:cNvCxnSpPr>
          <p:nvPr/>
        </p:nvCxnSpPr>
        <p:spPr>
          <a:xfrm>
            <a:off x="5833125" y="1694762"/>
            <a:ext cx="1649700" cy="290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75" y="1028850"/>
            <a:ext cx="6355424" cy="37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Parameterized Filters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-US"/>
              <a:t>]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875" y="1411975"/>
            <a:ext cx="2725351" cy="31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2312" y="1985462"/>
            <a:ext cx="1641025" cy="26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13" y="1880850"/>
            <a:ext cx="1699495" cy="268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4"/>
          <p:cNvCxnSpPr>
            <a:stCxn id="156" idx="0"/>
          </p:cNvCxnSpPr>
          <p:nvPr/>
        </p:nvCxnSpPr>
        <p:spPr>
          <a:xfrm rot="-5400000">
            <a:off x="2125360" y="1050150"/>
            <a:ext cx="176100" cy="1485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4"/>
          <p:cNvCxnSpPr>
            <a:endCxn id="155" idx="0"/>
          </p:cNvCxnSpPr>
          <p:nvPr/>
        </p:nvCxnSpPr>
        <p:spPr>
          <a:xfrm>
            <a:off x="5833125" y="1694762"/>
            <a:ext cx="1649700" cy="290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Filters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125" y="1282250"/>
            <a:ext cx="4529676" cy="24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>
            <p:ph idx="4294967295" type="body"/>
          </p:nvPr>
        </p:nvSpPr>
        <p:spPr>
          <a:xfrm>
            <a:off x="228600" y="1200150"/>
            <a:ext cx="39465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Each filter learns to recognize a pattern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Patterns are encoded in the filter parameters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We want many filters</a:t>
            </a:r>
            <a:endParaRPr sz="2400"/>
          </a:p>
        </p:txBody>
      </p:sp>
      <p:sp>
        <p:nvSpPr>
          <p:cNvPr id="167" name="Google Shape;167;p25"/>
          <p:cNvSpPr txBox="1"/>
          <p:nvPr/>
        </p:nvSpPr>
        <p:spPr>
          <a:xfrm>
            <a:off x="9301650" y="4246825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Filters</a:t>
            </a:r>
            <a:endParaRPr/>
          </a:p>
        </p:txBody>
      </p:sp>
      <p:sp>
        <p:nvSpPr>
          <p:cNvPr id="174" name="Google Shape;174;p26"/>
          <p:cNvSpPr txBox="1"/>
          <p:nvPr>
            <p:ph idx="4294967295" type="body"/>
          </p:nvPr>
        </p:nvSpPr>
        <p:spPr>
          <a:xfrm>
            <a:off x="228600" y="1200150"/>
            <a:ext cx="39465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Each filter learns to recognize a pattern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Patterns are encoded in the filter parameters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We want many filters</a:t>
            </a:r>
            <a:endParaRPr sz="2400"/>
          </a:p>
        </p:txBody>
      </p:sp>
      <p:sp>
        <p:nvSpPr>
          <p:cNvPr id="175" name="Google Shape;175;p26"/>
          <p:cNvSpPr txBox="1"/>
          <p:nvPr/>
        </p:nvSpPr>
        <p:spPr>
          <a:xfrm>
            <a:off x="985350" y="4516825"/>
            <a:ext cx="71733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tf.keras.layers.Conv2D(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filters=</a:t>
            </a:r>
            <a:r>
              <a:rPr b="1"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</a:t>
            </a:r>
            <a:r>
              <a:rPr b="1"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padding=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'valid'</a:t>
            </a:r>
            <a:r>
              <a:rPr b="1" lang="en-US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500" y="1181250"/>
            <a:ext cx="4609000" cy="276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9301650" y="4246825"/>
            <a:ext cx="8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Channels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105050"/>
            <a:ext cx="2682529" cy="38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>
            <p:ph idx="4294967295" type="body"/>
          </p:nvPr>
        </p:nvSpPr>
        <p:spPr>
          <a:xfrm>
            <a:off x="304800" y="1200150"/>
            <a:ext cx="42672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 grayscale image just has a single color channel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But a color image has 3 color channels (RGB)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A convolutional filter has a depth (here: 3x3x3)</a:t>
            </a:r>
            <a:endParaRPr sz="2400"/>
          </a:p>
        </p:txBody>
      </p:sp>
      <p:sp>
        <p:nvSpPr>
          <p:cNvPr id="186" name="Google Shape;186;p27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3 Channels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181250"/>
            <a:ext cx="6773066" cy="38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Conv2D in Keras</a:t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381000" y="1531250"/>
            <a:ext cx="8282700" cy="232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image = X_test[</a:t>
            </a:r>
            <a:r>
              <a:rPr b="1"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0:1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b="1" lang="en-U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(1, 28, 28, 1)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conv = tf.keras.layers.Conv2D(filters=</a:t>
            </a:r>
            <a:r>
              <a:rPr b="1"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kernel_size=</a:t>
            </a:r>
            <a:r>
              <a:rPr b="1"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padding=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'valid'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'Filter map shape:'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conv(image).shape)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weights, biases = conv.get_weights()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'Filter shape:'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weights.shape)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'Biases:'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biases.shape)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Filter map shape: (1, 24, 24, 32)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Filter shape: (5, 5, 1, 32)</a:t>
            </a:r>
            <a:endParaRPr b="1"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 Biases: (32,)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FFNN for Digits</a:t>
            </a:r>
            <a:endParaRPr/>
          </a:p>
        </p:txBody>
      </p:sp>
      <p:sp>
        <p:nvSpPr>
          <p:cNvPr id="60" name="Google Shape;60;p12"/>
          <p:cNvSpPr txBox="1"/>
          <p:nvPr/>
        </p:nvSpPr>
        <p:spPr>
          <a:xfrm>
            <a:off x="381000" y="1371600"/>
            <a:ext cx="5748000" cy="210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build_ffnn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 = tf.keras.Sequential()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model.add(tf.keras.layers.Flatten())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model.add(tf.keras.layers.Dense(units=</a:t>
            </a:r>
            <a:r>
              <a:rPr b="1"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model.add(tf.keras.layers.Dense(units=</a:t>
            </a:r>
            <a:r>
              <a:rPr b="1"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model.add(tf.keras.layers.Dense(units=</a:t>
            </a:r>
            <a:r>
              <a:rPr b="1" lang="en-US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activation=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'softmax'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</a:t>
            </a:r>
            <a:r>
              <a:rPr b="1" lang="en-U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(loss=tf.keras.losses.sparse_categorical_crossentropy,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optimizer=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'adam'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metrics=[</a:t>
            </a:r>
            <a:r>
              <a:rPr b="1" lang="en-US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625" y="1140675"/>
            <a:ext cx="1654925" cy="16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Convolutional Filters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Convolutional Model Layers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27175"/>
            <a:ext cx="8229600" cy="57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Pooling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374" y="1272375"/>
            <a:ext cx="4506425" cy="33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457200" y="227175"/>
            <a:ext cx="8229600" cy="57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Pooling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374" y="1272375"/>
            <a:ext cx="4506425" cy="33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04800" y="1352550"/>
            <a:ext cx="3823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After 1+ convolution layers, pooling reduces dimensionality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Max-pooling highlights the largest response for each filter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Adds some scale invariance</a:t>
            </a:r>
            <a:endParaRPr sz="2400"/>
          </a:p>
        </p:txBody>
      </p:sp>
      <p:sp>
        <p:nvSpPr>
          <p:cNvPr id="229" name="Google Shape;229;p33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Stride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326" y="1105050"/>
            <a:ext cx="2950350" cy="172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325" y="3140099"/>
            <a:ext cx="2950348" cy="18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5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Stride</a:t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326" y="1105050"/>
            <a:ext cx="2950350" cy="172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325" y="3140099"/>
            <a:ext cx="2950348" cy="189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>
            <p:ph idx="4294967295" type="body"/>
          </p:nvPr>
        </p:nvSpPr>
        <p:spPr>
          <a:xfrm>
            <a:off x="275900" y="1276350"/>
            <a:ext cx="47985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Larger strides will often: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Reduce correlation between outputs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Reduce model size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Limit over-fitting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For convolution, set stride to 1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For pooling, set stride to 2</a:t>
            </a:r>
            <a:endParaRPr sz="2400"/>
          </a:p>
        </p:txBody>
      </p:sp>
      <p:sp>
        <p:nvSpPr>
          <p:cNvPr id="248" name="Google Shape;248;p35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5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Padding</a:t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450" y="1486050"/>
            <a:ext cx="4865550" cy="30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>
            <p:ph idx="4294967295" type="body"/>
          </p:nvPr>
        </p:nvSpPr>
        <p:spPr>
          <a:xfrm>
            <a:off x="304800" y="1352550"/>
            <a:ext cx="33264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Padding helps preserve borders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And matches input/output shape</a:t>
            </a:r>
            <a:endParaRPr sz="2400"/>
          </a:p>
        </p:txBody>
      </p:sp>
      <p:sp>
        <p:nvSpPr>
          <p:cNvPr id="257" name="Google Shape;257;p36"/>
          <p:cNvSpPr txBox="1"/>
          <p:nvPr/>
        </p:nvSpPr>
        <p:spPr>
          <a:xfrm>
            <a:off x="9262250" y="4286250"/>
            <a:ext cx="9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MNIST CNN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381000" y="1371600"/>
            <a:ext cx="5748000" cy="29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build_cnn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 = tf.keras.Sequential()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model.add(tf.keras.layers.Conv2D(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filters=16, kernel_size=5, activation='relu', padding='valid'))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model.add(tf.keras.layers.MaxPooling2D(pool_size=2))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model.add(tf.keras.layers.Conv2D(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filters=16, kernel_size=3, activation='relu', padding='valid'))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model.add(tf.keras.layers.MaxPooling2D(pool_size=2))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model.add(tf.keras.layers.Flatten())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model.add(tf.keras.layers.Dense(units=10, activation='softmax'))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model.compile(loss=tf.keras.losses.sparse_categorical_crossentropy,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optimizer='adam', metrics=['accuracy'])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 model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Assembling a CNN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304800" y="1676400"/>
            <a:ext cx="6203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     Param #   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 (Conv2D)             (None, 24, 24, 16)        416       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 (MaxPooling)    (None, 12, 12, 16)        0         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conv2d_1 (Conv2D)           (None, 10, 10, 16)        2320      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max_pooling_1 (MaxPooling)  (None, 5, 5, 16)          0         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     (None, 400)               0         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          (None, 10)                4010      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6,746</a:t>
            </a:r>
            <a:endParaRPr b="1" sz="12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Stacking Convolutions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075" y="1151675"/>
            <a:ext cx="5733862" cy="38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FFNN Training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381000" y="1676400"/>
            <a:ext cx="8424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     Param #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     (None, 784)          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          (None, 128)               100480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 (Dense)             (None, 128)               16512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 (Dense)             (None, 10)                1290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118,282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1/3 loss: 0.2445 - accuracy: 0.9276 - val_loss: 0.1117 - val_accuracy: 0.9683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2/3 loss: 0.1016 - accuracy: 0.9689 - val_loss: 0.0804 - val_accuracy: 0.9768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3/3 loss: 0.0694 - accuracy: 0.9777 - val_loss: 0.0744 - val_accuracy: 0.9773</a:t>
            </a:r>
            <a:endParaRPr b="1"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Convolutional Model Layers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Computation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457200" y="227175"/>
            <a:ext cx="8229600" cy="57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FFNN vs CNN Computation</a:t>
            </a:r>
            <a:endParaRPr/>
          </a:p>
        </p:txBody>
      </p:sp>
      <p:sp>
        <p:nvSpPr>
          <p:cNvPr id="296" name="Google Shape;296;p42"/>
          <p:cNvSpPr txBox="1"/>
          <p:nvPr/>
        </p:nvSpPr>
        <p:spPr>
          <a:xfrm>
            <a:off x="0" y="1143000"/>
            <a:ext cx="5054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tput Shape         Param #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(None, 784)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(None, 128)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100480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 (Dense)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(None, 128)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16512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 (Dense)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(None, 10)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1290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118,282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457200" y="227175"/>
            <a:ext cx="8229600" cy="57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FFNN vs CNN Computation</a:t>
            </a:r>
            <a:endParaRPr/>
          </a:p>
        </p:txBody>
      </p:sp>
      <p:sp>
        <p:nvSpPr>
          <p:cNvPr id="303" name="Google Shape;303;p43"/>
          <p:cNvSpPr txBox="1"/>
          <p:nvPr/>
        </p:nvSpPr>
        <p:spPr>
          <a:xfrm>
            <a:off x="0" y="1143000"/>
            <a:ext cx="5054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Param #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     (None, 784)     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          (None, 128)          100480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 (Dense)             (None, 128)          16512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 (Dense)             (None, 10)           1290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118,282</a:t>
            </a:r>
            <a:endParaRPr/>
          </a:p>
        </p:txBody>
      </p:sp>
      <p:sp>
        <p:nvSpPr>
          <p:cNvPr id="304" name="Google Shape;304;p43"/>
          <p:cNvSpPr txBox="1"/>
          <p:nvPr/>
        </p:nvSpPr>
        <p:spPr>
          <a:xfrm>
            <a:off x="5695275" y="1358550"/>
            <a:ext cx="244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(28 x 28 x 128) + 128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+ (128 x 128) + 128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+ (128 x 10) + 10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------------------------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118282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457200" y="227175"/>
            <a:ext cx="8229600" cy="57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FFNN vs CNN Computation</a:t>
            </a: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0" y="1143000"/>
            <a:ext cx="5054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Param #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     (None, 784)     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          (None, 128)          100480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 (Dense)             (None, 128)          16512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 (Dense)             (None, 10)           1290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118,282</a:t>
            </a:r>
            <a:endParaRPr/>
          </a:p>
        </p:txBody>
      </p:sp>
      <p:sp>
        <p:nvSpPr>
          <p:cNvPr id="312" name="Google Shape;312;p44"/>
          <p:cNvSpPr txBox="1"/>
          <p:nvPr/>
        </p:nvSpPr>
        <p:spPr>
          <a:xfrm>
            <a:off x="0" y="2971800"/>
            <a:ext cx="5054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Param #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 (Conv2D)             (None, 24, 24, 16)   416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 (MaxPooling2D)  (None, 12, 12, 16)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conv2d_1 (Conv2D)           (None, 10, 10, 16)   2320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max_pooling_1 (MaxPooling)  (None, 5, 5, 16)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     (None, 400)     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          (None, 10)           4010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6,746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5695275" y="1358550"/>
            <a:ext cx="244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(28 x 28 x 128) + 128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+ (128 x 128) + 128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+ (128 x 10) + 10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------------------------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118282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457200" y="227175"/>
            <a:ext cx="8229600" cy="57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FFNN vs CNN Computation</a:t>
            </a:r>
            <a:endParaRPr/>
          </a:p>
        </p:txBody>
      </p:sp>
      <p:sp>
        <p:nvSpPr>
          <p:cNvPr id="320" name="Google Shape;320;p45"/>
          <p:cNvSpPr txBox="1"/>
          <p:nvPr/>
        </p:nvSpPr>
        <p:spPr>
          <a:xfrm>
            <a:off x="0" y="1143000"/>
            <a:ext cx="5054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Param #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     (None, 784)     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          (None, 128)          100480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 (Dense)             (None, 128)          16512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dense_2 (Dense)             (None, 10)           1290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118,282</a:t>
            </a:r>
            <a:endParaRPr/>
          </a:p>
        </p:txBody>
      </p:sp>
      <p:sp>
        <p:nvSpPr>
          <p:cNvPr id="321" name="Google Shape;321;p45"/>
          <p:cNvSpPr txBox="1"/>
          <p:nvPr/>
        </p:nvSpPr>
        <p:spPr>
          <a:xfrm>
            <a:off x="0" y="2971800"/>
            <a:ext cx="5054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Param #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 (Conv2D)             (None, 24, 24, 16)   416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 (MaxPooling2D)  (None, 12, 12, 16)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conv2d_1 (Conv2D)           (None, 10, 10, 16)   2320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max_pooling_1 (MaxPooling)  (None, 5, 5, 16)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     (None, 400)     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          (None, 10)           4010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6,746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5695275" y="1358550"/>
            <a:ext cx="244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(28 x 28 x 128) + 128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+ (128 x 128) + 128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+ (128 x 10) + 10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------------------------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118282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>
            <a:off x="5311000" y="3264150"/>
            <a:ext cx="371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((5 x 5 x 1) + 1) x (24 x 24) x 16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+ ((3 x 3 x 16) + 1) x (10 x 10) x 16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+ (400 x 10) + 10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--------------------------------------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= 239616 + 232000 + 4010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1200">
                <a:latin typeface="Courier New"/>
                <a:ea typeface="Courier New"/>
                <a:cs typeface="Courier New"/>
                <a:sym typeface="Courier New"/>
              </a:rPr>
              <a:t>475626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Comparing Computation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ImageNet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Datasets</a:t>
            </a:r>
            <a:endParaRPr/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775" y="1246325"/>
            <a:ext cx="5349848" cy="33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8"/>
          <p:cNvSpPr txBox="1"/>
          <p:nvPr/>
        </p:nvSpPr>
        <p:spPr>
          <a:xfrm>
            <a:off x="326000" y="1594425"/>
            <a:ext cx="28344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Pre-2010 datasets were fairly small and specific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 sz="1800"/>
              <a:t>Collecting and labeling lots of data is hard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311700" y="2800350"/>
            <a:ext cx="85206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Start with a taxonomy of objects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3848"/>
            <a:ext cx="9144002" cy="146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FFNN Inference Experiment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33650"/>
            <a:ext cx="24288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275" y="1333650"/>
            <a:ext cx="24288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550" y="1333650"/>
            <a:ext cx="24288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357" name="Google Shape;357;p50"/>
          <p:cNvSpPr txBox="1"/>
          <p:nvPr/>
        </p:nvSpPr>
        <p:spPr>
          <a:xfrm>
            <a:off x="311700" y="2800350"/>
            <a:ext cx="85206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Start with a taxonomy of objects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Search the internet for images in each category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58" name="Google Shape;3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3848"/>
            <a:ext cx="9144002" cy="146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425" y="2902650"/>
            <a:ext cx="2750925" cy="20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366" name="Google Shape;366;p51"/>
          <p:cNvSpPr txBox="1"/>
          <p:nvPr/>
        </p:nvSpPr>
        <p:spPr>
          <a:xfrm>
            <a:off x="311700" y="2800350"/>
            <a:ext cx="85206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Start with a taxonomy of objects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Search the internet for images in each category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Ask students to validate the images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3848"/>
            <a:ext cx="9144002" cy="146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720" y="2902650"/>
            <a:ext cx="2780336" cy="208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375" name="Google Shape;375;p52"/>
          <p:cNvSpPr txBox="1"/>
          <p:nvPr/>
        </p:nvSpPr>
        <p:spPr>
          <a:xfrm>
            <a:off x="311700" y="2800350"/>
            <a:ext cx="57918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Start with a taxonomy of objects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Search the internet for images in each category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Ask students to validate the images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Time estimate… 19 years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3848"/>
            <a:ext cx="9144002" cy="146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100" y="3730900"/>
            <a:ext cx="3335700" cy="127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Mechanical Turk</a:t>
            </a:r>
            <a:endParaRPr/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2125"/>
            <a:ext cx="5452925" cy="20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725" y="1627325"/>
            <a:ext cx="3233876" cy="2822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Mechanical Turk UI</a:t>
            </a:r>
            <a:endParaRPr/>
          </a:p>
        </p:txBody>
      </p:sp>
      <p:pic>
        <p:nvPicPr>
          <p:cNvPr id="392" name="Google Shape;3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78" y="1161070"/>
            <a:ext cx="8061329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Mechanical Turk UI</a:t>
            </a:r>
            <a:endParaRPr/>
          </a:p>
        </p:txBody>
      </p:sp>
      <p:pic>
        <p:nvPicPr>
          <p:cNvPr id="399" name="Google Shape;3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50" y="1170125"/>
            <a:ext cx="80324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ImageNet is Big</a:t>
            </a:r>
            <a:endParaRPr/>
          </a:p>
        </p:txBody>
      </p:sp>
      <p:sp>
        <p:nvSpPr>
          <p:cNvPr id="406" name="Google Shape;406;p56"/>
          <p:cNvSpPr txBox="1"/>
          <p:nvPr/>
        </p:nvSpPr>
        <p:spPr>
          <a:xfrm>
            <a:off x="311700" y="1598225"/>
            <a:ext cx="27330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595959"/>
                </a:solidFill>
              </a:rPr>
              <a:t>July 2008: 0 images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ogle Sans"/>
              <a:buChar char="●"/>
            </a:pPr>
            <a:r>
              <a:rPr lang="en-US" sz="1800">
                <a:solidFill>
                  <a:srgbClr val="595959"/>
                </a:solidFill>
              </a:rPr>
              <a:t>Dec 2008: 3M images; 6K categories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800"/>
              <a:buFont typeface="Google Sans"/>
              <a:buChar char="●"/>
            </a:pPr>
            <a:r>
              <a:rPr lang="en-US" sz="1800">
                <a:solidFill>
                  <a:srgbClr val="595959"/>
                </a:solidFill>
              </a:rPr>
              <a:t>April 2010: 11M images; 15K categories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07" name="Google Shape;4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500" y="1181250"/>
            <a:ext cx="5433178" cy="380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7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ImageNet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Breakthrough Results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over Time</a:t>
            </a:r>
            <a:endParaRPr/>
          </a:p>
        </p:txBody>
      </p:sp>
      <p:pic>
        <p:nvPicPr>
          <p:cNvPr id="426" name="Google Shape;4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9" y="1447800"/>
            <a:ext cx="9088748" cy="28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9"/>
          <p:cNvSpPr txBox="1"/>
          <p:nvPr/>
        </p:nvSpPr>
        <p:spPr>
          <a:xfrm>
            <a:off x="9281850" y="3730850"/>
            <a:ext cx="8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[</a:t>
            </a:r>
            <a:r>
              <a:rPr lang="en-US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NN for Digits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381000" y="1371600"/>
            <a:ext cx="5748000" cy="2978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build_cnn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 = tf.keras.Sequential()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model.add(tf.keras.layers.Conv2D(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filters=16, kernel_size=5, activation='relu', padding='valid'))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model.add(tf.keras.layers.MaxPooling2D(pool_size=2))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model.add(tf.keras.layers.Conv2D(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filters=16, kernel_size=3, activation='relu', padding='valid'))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model.add(tf.keras.layers.MaxPooling2D(pool_size=2))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model.add(tf.keras.layers.Flatten())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model.add(tf.keras.layers.Dense(units=10, activation='softmax'))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model.compile(loss=tf.keras.losses.sparse_categorical_crossentropy,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optimizer='adam', metrics=['accuracy'])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return model</a:t>
            </a:r>
            <a:endParaRPr b="1"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AlexNet Architecture</a:t>
            </a:r>
            <a:endParaRPr/>
          </a:p>
        </p:txBody>
      </p:sp>
      <p:pic>
        <p:nvPicPr>
          <p:cNvPr id="434" name="Google Shape;4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70125"/>
            <a:ext cx="779365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/>
        </p:nvSpPr>
        <p:spPr>
          <a:xfrm>
            <a:off x="9426725" y="3459200"/>
            <a:ext cx="8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[</a:t>
            </a:r>
            <a:r>
              <a:rPr lang="en-US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AlexNet Details </a:t>
            </a:r>
            <a:endParaRPr/>
          </a:p>
        </p:txBody>
      </p:sp>
      <p:sp>
        <p:nvSpPr>
          <p:cNvPr id="442" name="Google Shape;442;p61"/>
          <p:cNvSpPr txBox="1"/>
          <p:nvPr/>
        </p:nvSpPr>
        <p:spPr>
          <a:xfrm>
            <a:off x="311700" y="138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595959"/>
                </a:solidFill>
              </a:rPr>
              <a:t>5 Layer CNN (60M parameters)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595959"/>
                </a:solidFill>
              </a:rPr>
              <a:t>ReLU activations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595959"/>
                </a:solidFill>
              </a:rPr>
              <a:t>Trained on 2 GPUs for a week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595959"/>
                </a:solidFill>
              </a:rPr>
              <a:t>Data Augmentation: (256 x 256) → (224 x 224) </a:t>
            </a:r>
            <a:endParaRPr sz="2200">
              <a:solidFill>
                <a:srgbClr val="59595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595959"/>
                </a:solidFill>
              </a:rPr>
              <a:t>Optimizer: SGD with Momentum</a:t>
            </a:r>
            <a:endParaRPr sz="2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Outputs</a:t>
            </a:r>
            <a:endParaRPr/>
          </a:p>
        </p:txBody>
      </p:sp>
      <p:pic>
        <p:nvPicPr>
          <p:cNvPr id="449" name="Google Shape;4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150" y="1019500"/>
            <a:ext cx="4798624" cy="396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3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Breakthrough Results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CNNs for Text and CT Scans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for Text</a:t>
            </a:r>
            <a:endParaRPr/>
          </a:p>
        </p:txBody>
      </p:sp>
      <p:sp>
        <p:nvSpPr>
          <p:cNvPr id="468" name="Google Shape;468;p65"/>
          <p:cNvSpPr txBox="1"/>
          <p:nvPr/>
        </p:nvSpPr>
        <p:spPr>
          <a:xfrm>
            <a:off x="371275" y="1766475"/>
            <a:ext cx="32691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filter looks for n-gram patterns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Max-pooling over the whole input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 sz="1800"/>
              <a:t>Use </a:t>
            </a:r>
            <a:r>
              <a:rPr b="1" lang="en-US" sz="1800"/>
              <a:t>Conv1D</a:t>
            </a:r>
            <a:r>
              <a:rPr lang="en-US" sz="1800"/>
              <a:t> and </a:t>
            </a:r>
            <a:r>
              <a:rPr b="1" lang="en-US" sz="1800"/>
              <a:t>MaxPooling1D</a:t>
            </a:r>
            <a:r>
              <a:rPr lang="en-US" sz="1800"/>
              <a:t> operators</a:t>
            </a:r>
            <a:endParaRPr sz="1800"/>
          </a:p>
        </p:txBody>
      </p:sp>
      <p:pic>
        <p:nvPicPr>
          <p:cNvPr id="469" name="Google Shape;4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125" y="1038703"/>
            <a:ext cx="4357874" cy="36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5"/>
          <p:cNvSpPr/>
          <p:nvPr/>
        </p:nvSpPr>
        <p:spPr>
          <a:xfrm>
            <a:off x="7475475" y="1007689"/>
            <a:ext cx="936000" cy="42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5"/>
          <p:cNvSpPr txBox="1"/>
          <p:nvPr/>
        </p:nvSpPr>
        <p:spPr>
          <a:xfrm>
            <a:off x="4725725" y="4633100"/>
            <a:ext cx="101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31515"/>
                </a:solidFill>
              </a:rPr>
              <a:t>embeddings</a:t>
            </a:r>
            <a:endParaRPr sz="1200">
              <a:solidFill>
                <a:srgbClr val="A31515"/>
              </a:solidFill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6478325" y="4556900"/>
            <a:ext cx="71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31515"/>
                </a:solidFill>
              </a:rPr>
              <a:t>feature maps</a:t>
            </a:r>
            <a:endParaRPr sz="1200">
              <a:solidFill>
                <a:srgbClr val="A31515"/>
              </a:solidFill>
            </a:endParaRPr>
          </a:p>
        </p:txBody>
      </p:sp>
      <p:sp>
        <p:nvSpPr>
          <p:cNvPr id="473" name="Google Shape;473;p65"/>
          <p:cNvSpPr txBox="1"/>
          <p:nvPr/>
        </p:nvSpPr>
        <p:spPr>
          <a:xfrm>
            <a:off x="5868725" y="4556900"/>
            <a:ext cx="71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31515"/>
                </a:solidFill>
              </a:rPr>
              <a:t>conv filters</a:t>
            </a:r>
            <a:endParaRPr sz="1200">
              <a:solidFill>
                <a:srgbClr val="A31515"/>
              </a:solidFill>
            </a:endParaRPr>
          </a:p>
        </p:txBody>
      </p:sp>
      <p:sp>
        <p:nvSpPr>
          <p:cNvPr id="474" name="Google Shape;474;p65"/>
          <p:cNvSpPr txBox="1"/>
          <p:nvPr/>
        </p:nvSpPr>
        <p:spPr>
          <a:xfrm>
            <a:off x="7087925" y="4556900"/>
            <a:ext cx="54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31515"/>
                </a:solidFill>
              </a:rPr>
              <a:t>max pool</a:t>
            </a:r>
            <a:endParaRPr sz="1200">
              <a:solidFill>
                <a:srgbClr val="A31515"/>
              </a:solidFill>
            </a:endParaRPr>
          </a:p>
        </p:txBody>
      </p:sp>
      <p:sp>
        <p:nvSpPr>
          <p:cNvPr id="475" name="Google Shape;475;p65"/>
          <p:cNvSpPr txBox="1"/>
          <p:nvPr/>
        </p:nvSpPr>
        <p:spPr>
          <a:xfrm>
            <a:off x="7621325" y="4556900"/>
            <a:ext cx="63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31515"/>
                </a:solidFill>
              </a:rPr>
              <a:t>concat</a:t>
            </a:r>
            <a:endParaRPr sz="1200">
              <a:solidFill>
                <a:srgbClr val="A31515"/>
              </a:solidFill>
            </a:endParaRPr>
          </a:p>
        </p:txBody>
      </p:sp>
      <p:sp>
        <p:nvSpPr>
          <p:cNvPr id="476" name="Google Shape;476;p65"/>
          <p:cNvSpPr txBox="1"/>
          <p:nvPr/>
        </p:nvSpPr>
        <p:spPr>
          <a:xfrm>
            <a:off x="8307125" y="4556900"/>
            <a:ext cx="78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31515"/>
                </a:solidFill>
              </a:rPr>
              <a:t>softmax</a:t>
            </a:r>
            <a:endParaRPr sz="1200">
              <a:solidFill>
                <a:srgbClr val="A31515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for CT Scans </a:t>
            </a:r>
            <a:endParaRPr/>
          </a:p>
        </p:txBody>
      </p:sp>
      <p:pic>
        <p:nvPicPr>
          <p:cNvPr id="483" name="Google Shape;4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425" y="1258800"/>
            <a:ext cx="7510776" cy="25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6"/>
          <p:cNvSpPr txBox="1"/>
          <p:nvPr/>
        </p:nvSpPr>
        <p:spPr>
          <a:xfrm>
            <a:off x="447475" y="3976275"/>
            <a:ext cx="60777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-US" sz="1800">
                <a:latin typeface="Google Sans"/>
                <a:ea typeface="Google Sans"/>
                <a:cs typeface="Google Sans"/>
                <a:sym typeface="Google Sans"/>
              </a:rPr>
              <a:t>CT Scans have many slices – 3D images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Google Sans"/>
              <a:buChar char="●"/>
            </a:pPr>
            <a:r>
              <a:rPr lang="en-US" sz="1800">
                <a:latin typeface="Google Sans"/>
                <a:ea typeface="Google Sans"/>
                <a:cs typeface="Google Sans"/>
                <a:sym typeface="Google Sans"/>
              </a:rPr>
              <a:t>Use </a:t>
            </a:r>
            <a:r>
              <a:rPr b="1" lang="en-US" sz="1800">
                <a:latin typeface="Google Sans"/>
                <a:ea typeface="Google Sans"/>
                <a:cs typeface="Google Sans"/>
                <a:sym typeface="Google Sans"/>
              </a:rPr>
              <a:t>Conv3D</a:t>
            </a:r>
            <a:r>
              <a:rPr lang="en-US" sz="1800"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b="1" lang="en-US" sz="1800">
                <a:latin typeface="Google Sans"/>
                <a:ea typeface="Google Sans"/>
                <a:cs typeface="Google Sans"/>
                <a:sym typeface="Google Sans"/>
              </a:rPr>
              <a:t>MaxPooling3D</a:t>
            </a:r>
            <a:r>
              <a:rPr lang="en-US" sz="1800">
                <a:latin typeface="Google Sans"/>
                <a:ea typeface="Google Sans"/>
                <a:cs typeface="Google Sans"/>
                <a:sym typeface="Google Sans"/>
              </a:rPr>
              <a:t> operators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7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CNNs for Text and CT Scans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NN Training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81000" y="1600200"/>
            <a:ext cx="8424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     Param #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 (Conv2D)             (None, 24, 24, 16)        416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 (MaxPooling2D)  (None, 12, 12, 16)   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conv2d_1 (Conv2D)           (None, 10, 10, 16)        2320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max_pooling_1 (MaxPooling)  (None, 5, 5, 16)     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     (None, 400)               0   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          (None, 10)                4010      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6,746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1/3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loss: 0.2510 - accuracy: 0.9249 - val_loss: 0.0755 - val_accuracy: 0.9798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2/3</a:t>
            </a: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loss: 0.0809 - accuracy: 0.9754 - val_loss: 0.0612 - val_accuracy: 0.9823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 3/3 loss: 0.0625 - accuracy: 0.9813 - val_loss: 0.0502 - val_accuracy: 0.9870</a:t>
            </a:r>
            <a:endParaRPr b="1" sz="11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NN Inference Experiment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13" y="1382888"/>
            <a:ext cx="24288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113" y="1349413"/>
            <a:ext cx="24288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913" y="1382900"/>
            <a:ext cx="24288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27175"/>
            <a:ext cx="8229600" cy="57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04800" y="1352550"/>
            <a:ext cx="6321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Learn groups of parameters (</a:t>
            </a:r>
            <a:r>
              <a:rPr i="1" lang="en-US" sz="2400"/>
              <a:t>filters</a:t>
            </a:r>
            <a:r>
              <a:rPr lang="en-US" sz="2400"/>
              <a:t>) that are used many times (</a:t>
            </a:r>
            <a:r>
              <a:rPr i="1" lang="en-US" sz="2400"/>
              <a:t>parameter sharing</a:t>
            </a:r>
            <a:r>
              <a:rPr lang="en-US" sz="2400"/>
              <a:t>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Each filter looks for a pattern in the data and quantifies the </a:t>
            </a:r>
            <a:r>
              <a:rPr i="1" lang="en-US" sz="2400"/>
              <a:t>response (filter map)</a:t>
            </a:r>
            <a:endParaRPr i="1"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 sz="2400"/>
              <a:t>Focus on</a:t>
            </a:r>
            <a:r>
              <a:rPr lang="en-US" sz="2400"/>
              <a:t> the most significant responses (</a:t>
            </a:r>
            <a:r>
              <a:rPr i="1" lang="en-US" sz="2400"/>
              <a:t>max-pooling</a:t>
            </a:r>
            <a:r>
              <a:rPr lang="en-US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Position Invariance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